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76" r:id="rId9"/>
    <p:sldId id="261" r:id="rId10"/>
    <p:sldId id="278" r:id="rId11"/>
    <p:sldId id="279" r:id="rId12"/>
  </p:sldIdLst>
  <p:sldSz cx="14630400" cy="8229600"/>
  <p:notesSz cx="8229600" cy="14630400"/>
  <p:embeddedFontLst>
    <p:embeddedFont>
      <p:font typeface="Merriweather" panose="00000500000000000000" pitchFamily="2" charset="0"/>
      <p:regular r:id="rId14"/>
      <p:bold r:id="rId15"/>
      <p:italic r:id="rId16"/>
      <p:boldItalic r:id="rId17"/>
    </p:embeddedFont>
    <p:embeddedFont>
      <p:font typeface="Prata" panose="020B0604020202020204" charset="0"/>
      <p:regular r:id="rId18"/>
    </p:embeddedFon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Raleway Bold" charset="0"/>
      <p:bold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75163" autoAdjust="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86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9DA48-E32D-AF99-0621-BE4C3A81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80D219-1B7F-D632-1FFF-58BB4644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70B34-12CE-6DA8-C5DA-DCD312FE4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C4CA1-28FE-1DC6-21CA-CB6D89D838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4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F2BED-6895-4CA6-AA15-0C0D42468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EFB672-018C-6AF0-850D-C8CEC6DB8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2B3D4-B37E-B0E1-2055-8F165C65A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5CCEA-54FC-8D5A-066B-71B6E40F8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54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5EBEB9F0-0BA3-005C-6D63-D4B49164738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F482BE1C-D051-8FF9-817F-E0482D86A22A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to do perfil de Rogério Alcântara">
            <a:extLst>
              <a:ext uri="{FF2B5EF4-FFF2-40B4-BE49-F238E27FC236}">
                <a16:creationId xmlns:a16="http://schemas.microsoft.com/office/drawing/2014/main" id="{5A50B822-D9F6-70DF-1786-78578D63B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0" y="6978968"/>
            <a:ext cx="431960" cy="4319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to do perfil de Gustavo Paiva">
            <a:extLst>
              <a:ext uri="{FF2B5EF4-FFF2-40B4-BE49-F238E27FC236}">
                <a16:creationId xmlns:a16="http://schemas.microsoft.com/office/drawing/2014/main" id="{0CFEDABC-E3BE-CF6B-2ECC-AB67E618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7" y="5937499"/>
            <a:ext cx="394930" cy="3949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oto do perfil de William Reis">
            <a:extLst>
              <a:ext uri="{FF2B5EF4-FFF2-40B4-BE49-F238E27FC236}">
                <a16:creationId xmlns:a16="http://schemas.microsoft.com/office/drawing/2014/main" id="{6E7C8ED0-13DF-D23F-73EC-FF5C726D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38" y="7546572"/>
            <a:ext cx="394929" cy="3949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424196" y="387601"/>
            <a:ext cx="7701232" cy="1985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pt-BR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Projeto Integrador </a:t>
            </a:r>
          </a:p>
          <a:p>
            <a:pPr marL="0" indent="0" algn="ctr">
              <a:lnSpc>
                <a:spcPts val="8350"/>
              </a:lnSpc>
              <a:buNone/>
            </a:pPr>
            <a:r>
              <a:rPr lang="pt-BR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Turmas: 1MD-GM / 1TD</a:t>
            </a:r>
            <a:endParaRPr lang="pt-BR" sz="4800" dirty="0"/>
          </a:p>
        </p:txBody>
      </p:sp>
      <p:sp>
        <p:nvSpPr>
          <p:cNvPr id="4" name="Text 1"/>
          <p:cNvSpPr/>
          <p:nvPr/>
        </p:nvSpPr>
        <p:spPr>
          <a:xfrm>
            <a:off x="424196" y="2597616"/>
            <a:ext cx="770123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100"/>
              </a:lnSpc>
            </a:pPr>
            <a:r>
              <a:rPr lang="pt-BR" sz="1900" dirty="0">
                <a:solidFill>
                  <a:srgbClr val="CFCBBF"/>
                </a:solidFill>
                <a:latin typeface="Raleway" pitchFamily="34" charset="0"/>
              </a:rPr>
              <a:t>Sejam bem-vindos ao Projeto Integrador 1MD-GM / 1TD! </a:t>
            </a:r>
          </a:p>
          <a:p>
            <a:pPr algn="just">
              <a:lnSpc>
                <a:spcPts val="3100"/>
              </a:lnSpc>
            </a:pPr>
            <a:r>
              <a:rPr lang="pt-BR" sz="1900" dirty="0">
                <a:solidFill>
                  <a:srgbClr val="CFCBBF"/>
                </a:solidFill>
                <a:latin typeface="Raleway" pitchFamily="34" charset="0"/>
              </a:rPr>
              <a:t>Este projeto é uma oportunidade única para vocês aplicarem os conhecimentos adquiridos nas unidades curriculares do semestre corrente. Vocês trabalharão em grupos para desenvolver um projeto web completo, desde o design, documentação e suas funcionalidades.</a:t>
            </a:r>
          </a:p>
          <a:p>
            <a:pPr marL="0" indent="0" algn="just">
              <a:lnSpc>
                <a:spcPts val="3100"/>
              </a:lnSpc>
              <a:buNone/>
            </a:pPr>
            <a:endParaRPr lang="pt-BR" sz="1900" dirty="0"/>
          </a:p>
        </p:txBody>
      </p:sp>
      <p:sp>
        <p:nvSpPr>
          <p:cNvPr id="5" name="Shape 2"/>
          <p:cNvSpPr/>
          <p:nvPr/>
        </p:nvSpPr>
        <p:spPr>
          <a:xfrm>
            <a:off x="439438" y="646599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7" name="Text 3"/>
          <p:cNvSpPr/>
          <p:nvPr/>
        </p:nvSpPr>
        <p:spPr>
          <a:xfrm>
            <a:off x="957717" y="6447536"/>
            <a:ext cx="321206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pt-BR" sz="24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Rodrigo Alvarez</a:t>
            </a:r>
            <a:endParaRPr lang="pt-BR" sz="24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79572BC-B14C-462C-62C9-C90E6879C409}"/>
              </a:ext>
            </a:extLst>
          </p:cNvPr>
          <p:cNvSpPr/>
          <p:nvPr/>
        </p:nvSpPr>
        <p:spPr>
          <a:xfrm>
            <a:off x="424196" y="593050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782B2C89-A031-35FF-D6CC-9EEB1FC3CCE6}"/>
              </a:ext>
            </a:extLst>
          </p:cNvPr>
          <p:cNvSpPr/>
          <p:nvPr/>
        </p:nvSpPr>
        <p:spPr>
          <a:xfrm>
            <a:off x="942475" y="5912045"/>
            <a:ext cx="321206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pt-BR" sz="24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Gustavo Paiva</a:t>
            </a:r>
            <a:endParaRPr lang="pt-BR" sz="2400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168A9FDA-C718-4A87-F26C-F6DEA9DC5CEC}"/>
              </a:ext>
            </a:extLst>
          </p:cNvPr>
          <p:cNvSpPr/>
          <p:nvPr/>
        </p:nvSpPr>
        <p:spPr>
          <a:xfrm>
            <a:off x="439437" y="754657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490AA56A-CC9A-83FE-5D52-0BC1D78D355A}"/>
              </a:ext>
            </a:extLst>
          </p:cNvPr>
          <p:cNvSpPr/>
          <p:nvPr/>
        </p:nvSpPr>
        <p:spPr>
          <a:xfrm>
            <a:off x="957716" y="7528116"/>
            <a:ext cx="321206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pt-BR" sz="24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William Reis</a:t>
            </a:r>
            <a:endParaRPr lang="pt-BR" sz="2400" dirty="0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8ED40A1C-814C-7ED2-8BE2-B2F7C1178807}"/>
              </a:ext>
            </a:extLst>
          </p:cNvPr>
          <p:cNvSpPr/>
          <p:nvPr/>
        </p:nvSpPr>
        <p:spPr>
          <a:xfrm>
            <a:off x="424196" y="536976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A80F2B12-2CD4-05C0-2835-97905B965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76" y="5374845"/>
            <a:ext cx="379690" cy="379690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929D0B32-73CC-61EB-673C-F352BBB101BE}"/>
              </a:ext>
            </a:extLst>
          </p:cNvPr>
          <p:cNvSpPr/>
          <p:nvPr/>
        </p:nvSpPr>
        <p:spPr>
          <a:xfrm>
            <a:off x="942475" y="5351310"/>
            <a:ext cx="321206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pt-BR" sz="24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Gleydson Monteiro</a:t>
            </a:r>
            <a:endParaRPr lang="pt-BR" sz="2400" dirty="0"/>
          </a:p>
        </p:txBody>
      </p:sp>
      <p:pic>
        <p:nvPicPr>
          <p:cNvPr id="14" name="Imagem 13" descr="Homem com óculos de grau&#10;&#10;Descrição gerada automaticamente">
            <a:extLst>
              <a:ext uri="{FF2B5EF4-FFF2-40B4-BE49-F238E27FC236}">
                <a16:creationId xmlns:a16="http://schemas.microsoft.com/office/drawing/2014/main" id="{7C412C03-0D5A-D073-5ED2-18D54BFE56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93" b="6877"/>
          <a:stretch/>
        </p:blipFill>
        <p:spPr>
          <a:xfrm>
            <a:off x="443045" y="6476889"/>
            <a:ext cx="382857" cy="3816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Shape 2">
            <a:extLst>
              <a:ext uri="{FF2B5EF4-FFF2-40B4-BE49-F238E27FC236}">
                <a16:creationId xmlns:a16="http://schemas.microsoft.com/office/drawing/2014/main" id="{3FF1A3CB-949C-F71A-C47A-285651C9D806}"/>
              </a:ext>
            </a:extLst>
          </p:cNvPr>
          <p:cNvSpPr/>
          <p:nvPr/>
        </p:nvSpPr>
        <p:spPr>
          <a:xfrm>
            <a:off x="424196" y="699448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BBD44E1E-2E3F-6B7A-272B-992E36929A79}"/>
              </a:ext>
            </a:extLst>
          </p:cNvPr>
          <p:cNvSpPr/>
          <p:nvPr/>
        </p:nvSpPr>
        <p:spPr>
          <a:xfrm>
            <a:off x="942475" y="6976028"/>
            <a:ext cx="321206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pt-BR" sz="24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Rogério Alcântara</a:t>
            </a:r>
            <a:endParaRPr lang="pt-BR" sz="240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7D9A0F3-9F1C-7E0B-5DAD-07EA7D122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6607" y="0"/>
            <a:ext cx="609834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DE10-E934-9A3D-93F0-345524F9A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úvidas sobre a Italia - BRASIL NA ITALIA">
            <a:extLst>
              <a:ext uri="{FF2B5EF4-FFF2-40B4-BE49-F238E27FC236}">
                <a16:creationId xmlns:a16="http://schemas.microsoft.com/office/drawing/2014/main" id="{AC33262E-812F-5B12-49B0-159326E0C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56" b="2124"/>
          <a:stretch/>
        </p:blipFill>
        <p:spPr bwMode="auto">
          <a:xfrm>
            <a:off x="0" y="1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8DD34-4C00-5523-BEBF-D5514191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D5865A-1A4D-71E1-A498-9CD8DA86DCCA}"/>
              </a:ext>
            </a:extLst>
          </p:cNvPr>
          <p:cNvSpPr/>
          <p:nvPr/>
        </p:nvSpPr>
        <p:spPr>
          <a:xfrm>
            <a:off x="864037" y="646354"/>
            <a:ext cx="12875112" cy="6888765"/>
          </a:xfrm>
          <a:prstGeom prst="rect">
            <a:avLst/>
          </a:prstGeom>
          <a:noFill/>
          <a:ln/>
        </p:spPr>
        <p:txBody>
          <a:bodyPr wrap="none" lIns="0" tIns="0" rIns="0" bIns="0" rtlCol="0" anchor="ctr" anchorCtr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150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Muito</a:t>
            </a:r>
            <a:r>
              <a:rPr lang="en-US" sz="11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1150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obrigado</a:t>
            </a:r>
            <a:r>
              <a:rPr lang="en-US" sz="11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pela </a:t>
            </a:r>
            <a:r>
              <a:rPr lang="en-US" sz="1150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atenção</a:t>
            </a:r>
            <a:r>
              <a:rPr lang="en-US" sz="11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07570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872" y="579477"/>
            <a:ext cx="7789761" cy="658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Temas do Projeto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223873" y="1791057"/>
            <a:ext cx="474107" cy="4741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06396" y="1869996"/>
            <a:ext cx="109061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Shape 5"/>
          <p:cNvSpPr/>
          <p:nvPr/>
        </p:nvSpPr>
        <p:spPr>
          <a:xfrm>
            <a:off x="6223873" y="3368635"/>
            <a:ext cx="474107" cy="4741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6364010" y="3447574"/>
            <a:ext cx="193715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Shape 9"/>
          <p:cNvSpPr/>
          <p:nvPr/>
        </p:nvSpPr>
        <p:spPr>
          <a:xfrm>
            <a:off x="6223873" y="4946213"/>
            <a:ext cx="474107" cy="4741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362938" y="5025152"/>
            <a:ext cx="19597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Shape 13"/>
          <p:cNvSpPr/>
          <p:nvPr/>
        </p:nvSpPr>
        <p:spPr>
          <a:xfrm>
            <a:off x="6223873" y="6523792"/>
            <a:ext cx="474107" cy="4741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355268" y="6663331"/>
            <a:ext cx="18490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4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3C32A9D8-74E1-B522-8C69-97701A14256F}"/>
              </a:ext>
            </a:extLst>
          </p:cNvPr>
          <p:cNvSpPr/>
          <p:nvPr/>
        </p:nvSpPr>
        <p:spPr>
          <a:xfrm>
            <a:off x="6837045" y="1791057"/>
            <a:ext cx="387048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Cadastro de Tarefas</a:t>
            </a:r>
            <a:endParaRPr lang="en-US" sz="24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A269A204-3E6C-8830-5718-617823F72E7C}"/>
              </a:ext>
            </a:extLst>
          </p:cNvPr>
          <p:cNvSpPr/>
          <p:nvPr/>
        </p:nvSpPr>
        <p:spPr>
          <a:xfrm>
            <a:off x="6837045" y="2228493"/>
            <a:ext cx="7070407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Desenvolver um sistema web que permita aos usuários cadastrar, editar e gerenciar suas tarefas.</a:t>
            </a:r>
            <a:endParaRPr lang="en-US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463522FB-001B-46FF-06D3-C13D3C50C590}"/>
              </a:ext>
            </a:extLst>
          </p:cNvPr>
          <p:cNvSpPr/>
          <p:nvPr/>
        </p:nvSpPr>
        <p:spPr>
          <a:xfrm>
            <a:off x="6837045" y="3366194"/>
            <a:ext cx="5083969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Site de Vendas com Carrinho de Compras</a:t>
            </a:r>
            <a:endParaRPr lang="en-US" sz="2400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439B877E-C6A1-7DFC-4C1F-AD65AA717CB0}"/>
              </a:ext>
            </a:extLst>
          </p:cNvPr>
          <p:cNvSpPr/>
          <p:nvPr/>
        </p:nvSpPr>
        <p:spPr>
          <a:xfrm>
            <a:off x="6837045" y="3803630"/>
            <a:ext cx="7176588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Criar um site de e-commerce que permita aos usuários navegar por produtos, adicionar itens ao carrinho e finalizar a compra.</a:t>
            </a:r>
            <a:endParaRPr lang="en-US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02119A66-47ED-75DE-3E62-69D7A97AE370}"/>
              </a:ext>
            </a:extLst>
          </p:cNvPr>
          <p:cNvSpPr/>
          <p:nvPr/>
        </p:nvSpPr>
        <p:spPr>
          <a:xfrm>
            <a:off x="6837045" y="4946213"/>
            <a:ext cx="252876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Votação</a:t>
            </a:r>
            <a:endParaRPr lang="en-US" sz="240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5613BC96-1F05-971C-EE55-1A08A9306FDA}"/>
              </a:ext>
            </a:extLst>
          </p:cNvPr>
          <p:cNvSpPr/>
          <p:nvPr/>
        </p:nvSpPr>
        <p:spPr>
          <a:xfrm>
            <a:off x="6837045" y="5383649"/>
            <a:ext cx="7070407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Criar uma plataforma online para votações em diferentes categorias, como filmes, músicas ou artes.</a:t>
            </a:r>
            <a:endParaRPr lang="en-US" dirty="0"/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F8831B6A-CE1C-EC03-CC67-344985587A84}"/>
              </a:ext>
            </a:extLst>
          </p:cNvPr>
          <p:cNvSpPr/>
          <p:nvPr/>
        </p:nvSpPr>
        <p:spPr>
          <a:xfrm>
            <a:off x="6831568" y="6522405"/>
            <a:ext cx="374939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Simulador de Caixa Eletrônico</a:t>
            </a:r>
            <a:endParaRPr lang="en-US" sz="2400" dirty="0"/>
          </a:p>
        </p:txBody>
      </p:sp>
      <p:sp>
        <p:nvSpPr>
          <p:cNvPr id="27" name="Text 16">
            <a:extLst>
              <a:ext uri="{FF2B5EF4-FFF2-40B4-BE49-F238E27FC236}">
                <a16:creationId xmlns:a16="http://schemas.microsoft.com/office/drawing/2014/main" id="{829BD0E6-4ABE-8FE5-0E77-5D5D4286F664}"/>
              </a:ext>
            </a:extLst>
          </p:cNvPr>
          <p:cNvSpPr/>
          <p:nvPr/>
        </p:nvSpPr>
        <p:spPr>
          <a:xfrm>
            <a:off x="6831568" y="6959841"/>
            <a:ext cx="7070407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Criar um simulador de caixa eletrônico que permita aos usuários realizar operações básicas, como consultar saldo, sacar dinheiro e transferir valores.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3A831C12-3706-5C2F-3F0D-493FC69AB7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28575"/>
            <a:ext cx="14630400" cy="82010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82466" y="1875804"/>
            <a:ext cx="438745" cy="43874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851297" y="1948909"/>
            <a:ext cx="10096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</a:rPr>
              <a:t>5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682466" y="3439478"/>
            <a:ext cx="438745" cy="43874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812125" y="3512582"/>
            <a:ext cx="17930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687585" y="5073788"/>
            <a:ext cx="438745" cy="43874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816292" y="5146892"/>
            <a:ext cx="181332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87585" y="6686906"/>
            <a:ext cx="438745" cy="43874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821412" y="6760011"/>
            <a:ext cx="17109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52B4FA81-A102-F4AC-79E9-87C0C7647451}"/>
              </a:ext>
            </a:extLst>
          </p:cNvPr>
          <p:cNvSpPr/>
          <p:nvPr/>
        </p:nvSpPr>
        <p:spPr>
          <a:xfrm>
            <a:off x="1290042" y="1892499"/>
            <a:ext cx="326767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Gerenciamento de Contatos</a:t>
            </a:r>
            <a:endParaRPr lang="en-US" sz="24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4C2EFFBE-F79A-CAC9-5C4C-290B7E42F44A}"/>
              </a:ext>
            </a:extLst>
          </p:cNvPr>
          <p:cNvSpPr/>
          <p:nvPr/>
        </p:nvSpPr>
        <p:spPr>
          <a:xfrm>
            <a:off x="1290042" y="2307432"/>
            <a:ext cx="7401401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Desenvolver um sistema para organizar e gerenciar contatos, incluindo informações como nome, telefone, e-mail e endereço.</a:t>
            </a:r>
            <a:endParaRPr lang="en-US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2AEF2ECB-5D02-4CC9-D502-FE6B9A7D42D3}"/>
              </a:ext>
            </a:extLst>
          </p:cNvPr>
          <p:cNvSpPr/>
          <p:nvPr/>
        </p:nvSpPr>
        <p:spPr>
          <a:xfrm>
            <a:off x="1290042" y="3512582"/>
            <a:ext cx="509873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Gerenciamento de Cardápio de Restaurante</a:t>
            </a:r>
            <a:endParaRPr lang="en-US" sz="24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AF538963-08A9-F7D7-5334-21BBA646BB12}"/>
              </a:ext>
            </a:extLst>
          </p:cNvPr>
          <p:cNvSpPr/>
          <p:nvPr/>
        </p:nvSpPr>
        <p:spPr>
          <a:xfrm>
            <a:off x="1290043" y="3946744"/>
            <a:ext cx="7575026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Criar um sistema online para gerenciar o cardápio de um restaurante, incluindo informações sobre pratos, preços e ingredientes.</a:t>
            </a:r>
            <a:endParaRPr lang="en-US" sz="170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5C7FD7CF-1269-A43C-2A18-D9FF62A66B57}"/>
              </a:ext>
            </a:extLst>
          </p:cNvPr>
          <p:cNvSpPr/>
          <p:nvPr/>
        </p:nvSpPr>
        <p:spPr>
          <a:xfrm>
            <a:off x="1290042" y="5132666"/>
            <a:ext cx="286107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Curso Online</a:t>
            </a:r>
            <a:endParaRPr lang="en-US" sz="24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722B86DA-A0BB-FD47-45BF-31225D0D77D0}"/>
              </a:ext>
            </a:extLst>
          </p:cNvPr>
          <p:cNvSpPr/>
          <p:nvPr/>
        </p:nvSpPr>
        <p:spPr>
          <a:xfrm>
            <a:off x="1290042" y="5534501"/>
            <a:ext cx="7575026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Desenvolver uma plataforma de cursos online que permita aos usuários se inscrever em cursos, acessar materiais e acompanhar seu progresso.</a:t>
            </a:r>
            <a:endParaRPr lang="en-US" sz="170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D99AADBA-3A65-204F-CD44-FFB35CF1CF1A}"/>
              </a:ext>
            </a:extLst>
          </p:cNvPr>
          <p:cNvSpPr/>
          <p:nvPr/>
        </p:nvSpPr>
        <p:spPr>
          <a:xfrm>
            <a:off x="1290042" y="6752749"/>
            <a:ext cx="368165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Locação de Veículos</a:t>
            </a:r>
            <a:endParaRPr lang="en-US" sz="2400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935A2BEF-EEB1-A18E-6A12-0F42E3606601}"/>
              </a:ext>
            </a:extLst>
          </p:cNvPr>
          <p:cNvSpPr/>
          <p:nvPr/>
        </p:nvSpPr>
        <p:spPr>
          <a:xfrm>
            <a:off x="1290042" y="7167682"/>
            <a:ext cx="7401401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Criar um sistema para gerenciar locações de veículos, incluindo informações sobre carros, clientes e reservas.</a:t>
            </a:r>
            <a:endParaRPr lang="en-US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DAA0F12A-2FA6-44FC-DF26-950178D8DDA8}"/>
              </a:ext>
            </a:extLst>
          </p:cNvPr>
          <p:cNvSpPr/>
          <p:nvPr/>
        </p:nvSpPr>
        <p:spPr>
          <a:xfrm>
            <a:off x="578734" y="579477"/>
            <a:ext cx="8112709" cy="658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Temas do Projeto</a:t>
            </a:r>
            <a:endParaRPr 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 Etapas da Negociação e como usá-las de forma inteligente para conquistar  clientes - FENICIO">
            <a:extLst>
              <a:ext uri="{FF2B5EF4-FFF2-40B4-BE49-F238E27FC236}">
                <a16:creationId xmlns:a16="http://schemas.microsoft.com/office/drawing/2014/main" id="{2EAD433A-35CC-BC36-2CF2-28503734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635318" y="450890"/>
            <a:ext cx="4038123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pt-BR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Etapas do Projeto</a:t>
            </a:r>
            <a:endParaRPr lang="pt-BR" sz="4800" dirty="0"/>
          </a:p>
        </p:txBody>
      </p:sp>
      <p:sp>
        <p:nvSpPr>
          <p:cNvPr id="3" name="Shape 1"/>
          <p:cNvSpPr/>
          <p:nvPr/>
        </p:nvSpPr>
        <p:spPr>
          <a:xfrm>
            <a:off x="808315" y="1291114"/>
            <a:ext cx="22860" cy="6488311"/>
          </a:xfrm>
          <a:prstGeom prst="roundRect">
            <a:avLst>
              <a:gd name="adj" fmla="val 10760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 sz="2000" dirty="0"/>
          </a:p>
        </p:txBody>
      </p:sp>
      <p:sp>
        <p:nvSpPr>
          <p:cNvPr id="4" name="Shape 2"/>
          <p:cNvSpPr/>
          <p:nvPr/>
        </p:nvSpPr>
        <p:spPr>
          <a:xfrm>
            <a:off x="981313" y="1648539"/>
            <a:ext cx="573881" cy="22860"/>
          </a:xfrm>
          <a:prstGeom prst="roundRect">
            <a:avLst>
              <a:gd name="adj" fmla="val 10760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 sz="2400" dirty="0"/>
          </a:p>
        </p:txBody>
      </p:sp>
      <p:sp>
        <p:nvSpPr>
          <p:cNvPr id="5" name="Shape 3"/>
          <p:cNvSpPr/>
          <p:nvPr/>
        </p:nvSpPr>
        <p:spPr>
          <a:xfrm>
            <a:off x="635318" y="1475542"/>
            <a:ext cx="368856" cy="368856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 sz="2000" dirty="0"/>
          </a:p>
        </p:txBody>
      </p:sp>
      <p:sp>
        <p:nvSpPr>
          <p:cNvPr id="6" name="Text 4"/>
          <p:cNvSpPr/>
          <p:nvPr/>
        </p:nvSpPr>
        <p:spPr>
          <a:xfrm>
            <a:off x="777240" y="1536978"/>
            <a:ext cx="8489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pt-BR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pt-BR" sz="2000" dirty="0"/>
          </a:p>
        </p:txBody>
      </p:sp>
      <p:sp>
        <p:nvSpPr>
          <p:cNvPr id="7" name="Text 5"/>
          <p:cNvSpPr/>
          <p:nvPr/>
        </p:nvSpPr>
        <p:spPr>
          <a:xfrm>
            <a:off x="1721644" y="1455063"/>
            <a:ext cx="2049780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pt-BR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Definição do Tema</a:t>
            </a:r>
            <a:endParaRPr lang="pt-BR" sz="2800" dirty="0"/>
          </a:p>
        </p:txBody>
      </p:sp>
      <p:sp>
        <p:nvSpPr>
          <p:cNvPr id="8" name="Text 6"/>
          <p:cNvSpPr/>
          <p:nvPr/>
        </p:nvSpPr>
        <p:spPr>
          <a:xfrm>
            <a:off x="1721644" y="1809631"/>
            <a:ext cx="1233487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 os grupos definidos, o tema de projeto  será sorteado.</a:t>
            </a:r>
            <a:endParaRPr lang="pt-BR" dirty="0"/>
          </a:p>
        </p:txBody>
      </p:sp>
      <p:sp>
        <p:nvSpPr>
          <p:cNvPr id="9" name="Shape 7"/>
          <p:cNvSpPr/>
          <p:nvPr/>
        </p:nvSpPr>
        <p:spPr>
          <a:xfrm>
            <a:off x="981313" y="2528751"/>
            <a:ext cx="573881" cy="22860"/>
          </a:xfrm>
          <a:prstGeom prst="roundRect">
            <a:avLst>
              <a:gd name="adj" fmla="val 10760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 sz="2400" dirty="0"/>
          </a:p>
        </p:txBody>
      </p:sp>
      <p:sp>
        <p:nvSpPr>
          <p:cNvPr id="10" name="Shape 8"/>
          <p:cNvSpPr/>
          <p:nvPr/>
        </p:nvSpPr>
        <p:spPr>
          <a:xfrm>
            <a:off x="635318" y="2355754"/>
            <a:ext cx="368856" cy="368856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 sz="2000" dirty="0"/>
          </a:p>
        </p:txBody>
      </p:sp>
      <p:sp>
        <p:nvSpPr>
          <p:cNvPr id="11" name="Text 9"/>
          <p:cNvSpPr/>
          <p:nvPr/>
        </p:nvSpPr>
        <p:spPr>
          <a:xfrm>
            <a:off x="744379" y="2417190"/>
            <a:ext cx="150733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pt-BR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pt-BR" sz="2000" dirty="0"/>
          </a:p>
        </p:txBody>
      </p:sp>
      <p:sp>
        <p:nvSpPr>
          <p:cNvPr id="12" name="Text 10"/>
          <p:cNvSpPr/>
          <p:nvPr/>
        </p:nvSpPr>
        <p:spPr>
          <a:xfrm>
            <a:off x="1721644" y="2335275"/>
            <a:ext cx="226016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pt-BR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e Documentação</a:t>
            </a:r>
            <a:endParaRPr lang="pt-BR" sz="2800" dirty="0"/>
          </a:p>
        </p:txBody>
      </p:sp>
      <p:sp>
        <p:nvSpPr>
          <p:cNvPr id="13" name="Text 11"/>
          <p:cNvSpPr/>
          <p:nvPr/>
        </p:nvSpPr>
        <p:spPr>
          <a:xfrm>
            <a:off x="1721644" y="2605619"/>
            <a:ext cx="8753445" cy="1012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Definam o escopo</a:t>
            </a:r>
          </a:p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Façam o levantamento de requisitos documentando as ideias em um .</a:t>
            </a:r>
            <a:r>
              <a:rPr lang="pt-BR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docx</a:t>
            </a:r>
            <a:endParaRPr lang="pt-BR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estrutura do sistema e o design da interface.</a:t>
            </a:r>
            <a:endParaRPr lang="pt-BR" dirty="0"/>
          </a:p>
        </p:txBody>
      </p:sp>
      <p:sp>
        <p:nvSpPr>
          <p:cNvPr id="14" name="Shape 12"/>
          <p:cNvSpPr/>
          <p:nvPr/>
        </p:nvSpPr>
        <p:spPr>
          <a:xfrm>
            <a:off x="981313" y="3874080"/>
            <a:ext cx="403081" cy="45719"/>
          </a:xfrm>
          <a:prstGeom prst="roundRect">
            <a:avLst>
              <a:gd name="adj" fmla="val 10760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 sz="2400" dirty="0"/>
          </a:p>
        </p:txBody>
      </p:sp>
      <p:sp>
        <p:nvSpPr>
          <p:cNvPr id="15" name="Shape 13"/>
          <p:cNvSpPr/>
          <p:nvPr/>
        </p:nvSpPr>
        <p:spPr>
          <a:xfrm>
            <a:off x="635318" y="3817952"/>
            <a:ext cx="259076" cy="182245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 sz="2000" dirty="0"/>
          </a:p>
        </p:txBody>
      </p:sp>
      <p:sp>
        <p:nvSpPr>
          <p:cNvPr id="16" name="Text 14"/>
          <p:cNvSpPr/>
          <p:nvPr/>
        </p:nvSpPr>
        <p:spPr>
          <a:xfrm>
            <a:off x="743427" y="3817225"/>
            <a:ext cx="107126" cy="121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pt-BR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pt-BR" sz="2000" dirty="0"/>
          </a:p>
        </p:txBody>
      </p:sp>
      <p:sp>
        <p:nvSpPr>
          <p:cNvPr id="17" name="Text 15"/>
          <p:cNvSpPr/>
          <p:nvPr/>
        </p:nvSpPr>
        <p:spPr>
          <a:xfrm>
            <a:off x="1721644" y="3740491"/>
            <a:ext cx="2057388" cy="12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pt-BR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Desenvolvimento do Projeto</a:t>
            </a:r>
            <a:endParaRPr lang="pt-BR" sz="2800" dirty="0"/>
          </a:p>
        </p:txBody>
      </p:sp>
      <p:sp>
        <p:nvSpPr>
          <p:cNvPr id="18" name="Text 16"/>
          <p:cNvSpPr/>
          <p:nvPr/>
        </p:nvSpPr>
        <p:spPr>
          <a:xfrm>
            <a:off x="1721644" y="3989843"/>
            <a:ext cx="8663741" cy="487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</a:rPr>
              <a:t>Subir uma VM</a:t>
            </a:r>
          </a:p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</a:rPr>
              <a:t>Instalar um web server</a:t>
            </a:r>
          </a:p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</a:rPr>
              <a:t>Hospedar o HTML/</a:t>
            </a:r>
            <a:r>
              <a:rPr lang="pt-BR" dirty="0" err="1">
                <a:solidFill>
                  <a:srgbClr val="CFCBBF"/>
                </a:solidFill>
                <a:latin typeface="Raleway" pitchFamily="34" charset="0"/>
              </a:rPr>
              <a:t>Backend</a:t>
            </a:r>
            <a:r>
              <a:rPr lang="pt-BR" dirty="0">
                <a:solidFill>
                  <a:srgbClr val="CFCBBF"/>
                </a:solidFill>
                <a:latin typeface="Raleway" pitchFamily="34" charset="0"/>
              </a:rPr>
              <a:t> em node ou PHP</a:t>
            </a:r>
          </a:p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</a:rPr>
              <a:t>Pedir o registro de DNS</a:t>
            </a:r>
            <a:endParaRPr lang="pt-BR" dirty="0"/>
          </a:p>
        </p:txBody>
      </p:sp>
      <p:sp>
        <p:nvSpPr>
          <p:cNvPr id="19" name="Shape 17"/>
          <p:cNvSpPr/>
          <p:nvPr/>
        </p:nvSpPr>
        <p:spPr>
          <a:xfrm>
            <a:off x="981313" y="5450458"/>
            <a:ext cx="403081" cy="45719"/>
          </a:xfrm>
          <a:prstGeom prst="roundRect">
            <a:avLst>
              <a:gd name="adj" fmla="val 10760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 sz="2400" dirty="0"/>
          </a:p>
        </p:txBody>
      </p:sp>
      <p:sp>
        <p:nvSpPr>
          <p:cNvPr id="20" name="Shape 18"/>
          <p:cNvSpPr/>
          <p:nvPr/>
        </p:nvSpPr>
        <p:spPr>
          <a:xfrm>
            <a:off x="635318" y="5394330"/>
            <a:ext cx="259076" cy="182245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 sz="2000" dirty="0"/>
          </a:p>
        </p:txBody>
      </p:sp>
      <p:sp>
        <p:nvSpPr>
          <p:cNvPr id="21" name="Text 19"/>
          <p:cNvSpPr/>
          <p:nvPr/>
        </p:nvSpPr>
        <p:spPr>
          <a:xfrm>
            <a:off x="747712" y="5393603"/>
            <a:ext cx="101105" cy="121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pt-BR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pt-BR" sz="2000" dirty="0"/>
          </a:p>
        </p:txBody>
      </p:sp>
      <p:sp>
        <p:nvSpPr>
          <p:cNvPr id="22" name="Text 20"/>
          <p:cNvSpPr/>
          <p:nvPr/>
        </p:nvSpPr>
        <p:spPr>
          <a:xfrm>
            <a:off x="1721644" y="5316869"/>
            <a:ext cx="2095689" cy="12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pt-BR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Testes e Documentação de Código</a:t>
            </a:r>
            <a:endParaRPr lang="pt-BR" sz="2800" dirty="0"/>
          </a:p>
        </p:txBody>
      </p:sp>
      <p:sp>
        <p:nvSpPr>
          <p:cNvPr id="23" name="Text 21"/>
          <p:cNvSpPr/>
          <p:nvPr/>
        </p:nvSpPr>
        <p:spPr>
          <a:xfrm>
            <a:off x="1721644" y="5674509"/>
            <a:ext cx="8663741" cy="63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Realizar testes para garantir a qualidade do sistema </a:t>
            </a:r>
          </a:p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Documentar o código.</a:t>
            </a:r>
            <a:endParaRPr lang="pt-BR" dirty="0"/>
          </a:p>
        </p:txBody>
      </p:sp>
      <p:sp>
        <p:nvSpPr>
          <p:cNvPr id="24" name="Shape 22"/>
          <p:cNvSpPr/>
          <p:nvPr/>
        </p:nvSpPr>
        <p:spPr>
          <a:xfrm>
            <a:off x="981313" y="6677918"/>
            <a:ext cx="403081" cy="45719"/>
          </a:xfrm>
          <a:prstGeom prst="roundRect">
            <a:avLst>
              <a:gd name="adj" fmla="val 10760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 sz="2400" dirty="0"/>
          </a:p>
        </p:txBody>
      </p:sp>
      <p:sp>
        <p:nvSpPr>
          <p:cNvPr id="25" name="Shape 23"/>
          <p:cNvSpPr/>
          <p:nvPr/>
        </p:nvSpPr>
        <p:spPr>
          <a:xfrm>
            <a:off x="635318" y="6621790"/>
            <a:ext cx="259076" cy="182245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 sz="2000" dirty="0"/>
          </a:p>
        </p:txBody>
      </p:sp>
      <p:sp>
        <p:nvSpPr>
          <p:cNvPr id="26" name="Text 24"/>
          <p:cNvSpPr/>
          <p:nvPr/>
        </p:nvSpPr>
        <p:spPr>
          <a:xfrm>
            <a:off x="745212" y="6621063"/>
            <a:ext cx="104701" cy="121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pt-BR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pt-BR" sz="2000" dirty="0"/>
          </a:p>
        </p:txBody>
      </p:sp>
      <p:sp>
        <p:nvSpPr>
          <p:cNvPr id="27" name="Text 25"/>
          <p:cNvSpPr/>
          <p:nvPr/>
        </p:nvSpPr>
        <p:spPr>
          <a:xfrm>
            <a:off x="1721645" y="6544329"/>
            <a:ext cx="1643184" cy="12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pt-BR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Apresentação e Entrega</a:t>
            </a:r>
            <a:endParaRPr lang="pt-BR" sz="2800" dirty="0"/>
          </a:p>
        </p:txBody>
      </p:sp>
      <p:sp>
        <p:nvSpPr>
          <p:cNvPr id="28" name="Text 26"/>
          <p:cNvSpPr/>
          <p:nvPr/>
        </p:nvSpPr>
        <p:spPr>
          <a:xfrm>
            <a:off x="1721644" y="6901969"/>
            <a:ext cx="8663741" cy="780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Gerar uma apresentação do projeto em Power Point</a:t>
            </a:r>
          </a:p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Apresentar o projeto para a equipe de professores</a:t>
            </a:r>
          </a:p>
          <a:p>
            <a:pPr marL="285750" indent="-285750" algn="l">
              <a:lnSpc>
                <a:spcPts val="2050"/>
              </a:lnSpc>
              <a:buFontTx/>
              <a:buChar char="-"/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Entregar o código fonte.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642901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Critérios de Avaliação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Funcionalidade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Código</a:t>
            </a:r>
            <a:endParaRPr lang="en-US" sz="2400" dirty="0"/>
          </a:p>
        </p:txBody>
      </p:sp>
      <p:pic>
        <p:nvPicPr>
          <p:cNvPr id="4098" name="Picture 2" descr="Critério - ícones de negócios e finanças grátis">
            <a:extLst>
              <a:ext uri="{FF2B5EF4-FFF2-40B4-BE49-F238E27FC236}">
                <a16:creationId xmlns:a16="http://schemas.microsoft.com/office/drawing/2014/main" id="{7109F7CA-814D-A7A1-7545-1AA0357A0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795" y="196987"/>
            <a:ext cx="3086101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D5BDB52-9679-F78A-F95C-33CC9A7DD8C1}"/>
              </a:ext>
            </a:extLst>
          </p:cNvPr>
          <p:cNvSpPr/>
          <p:nvPr/>
        </p:nvSpPr>
        <p:spPr>
          <a:xfrm>
            <a:off x="864037" y="62042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Requisitos</a:t>
            </a:r>
            <a:endParaRPr lang="en-US" sz="2400"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99CBF1B-1070-B97C-939C-A44122C856A6}"/>
              </a:ext>
            </a:extLst>
          </p:cNvPr>
          <p:cNvCxnSpPr/>
          <p:nvPr/>
        </p:nvCxnSpPr>
        <p:spPr>
          <a:xfrm>
            <a:off x="0" y="5949387"/>
            <a:ext cx="14630400" cy="0"/>
          </a:xfrm>
          <a:prstGeom prst="line">
            <a:avLst/>
          </a:prstGeom>
          <a:ln>
            <a:solidFill>
              <a:srgbClr val="F2E7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67923D-12CC-EEE7-C5E3-861CEB637648}"/>
              </a:ext>
            </a:extLst>
          </p:cNvPr>
          <p:cNvSpPr txBox="1"/>
          <p:nvPr/>
        </p:nvSpPr>
        <p:spPr>
          <a:xfrm>
            <a:off x="868448" y="6607704"/>
            <a:ext cx="1011061" cy="84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3100"/>
              </a:lnSpc>
            </a:pPr>
            <a:r>
              <a:rPr lang="pt-BR" sz="1900" dirty="0">
                <a:solidFill>
                  <a:srgbClr val="CFCBBF"/>
                </a:solidFill>
                <a:latin typeface="Raleway" pitchFamily="34" charset="0"/>
              </a:rPr>
              <a:t>HTML</a:t>
            </a:r>
          </a:p>
          <a:p>
            <a:pPr lvl="0">
              <a:lnSpc>
                <a:spcPts val="3100"/>
              </a:lnSpc>
            </a:pPr>
            <a:r>
              <a:rPr lang="pt-BR" sz="1900" dirty="0">
                <a:solidFill>
                  <a:srgbClr val="CFCBBF"/>
                </a:solidFill>
                <a:latin typeface="Raleway" pitchFamily="34" charset="0"/>
              </a:rPr>
              <a:t>CSS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BA3CF4C-4969-1082-2EB4-206AB6F78A6D}"/>
              </a:ext>
            </a:extLst>
          </p:cNvPr>
          <p:cNvSpPr txBox="1"/>
          <p:nvPr/>
        </p:nvSpPr>
        <p:spPr>
          <a:xfrm>
            <a:off x="2710821" y="6610782"/>
            <a:ext cx="1422558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3100"/>
              </a:lnSpc>
            </a:pPr>
            <a:r>
              <a:rPr lang="pt-BR" sz="1800" dirty="0">
                <a:solidFill>
                  <a:srgbClr val="CFCBBF"/>
                </a:solidFill>
                <a:latin typeface="Raleway" pitchFamily="34" charset="0"/>
              </a:rPr>
              <a:t>PHP </a:t>
            </a:r>
          </a:p>
          <a:p>
            <a:pPr lvl="0">
              <a:lnSpc>
                <a:spcPts val="3100"/>
              </a:lnSpc>
              <a:spcAft>
                <a:spcPts val="800"/>
              </a:spcAft>
            </a:pPr>
            <a:r>
              <a:rPr lang="pt-BR" sz="1800" dirty="0">
                <a:solidFill>
                  <a:srgbClr val="CFCBBF"/>
                </a:solidFill>
                <a:latin typeface="Raleway" pitchFamily="34" charset="0"/>
              </a:rPr>
              <a:t>Autonomia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58528D-A2C9-FD12-7373-5943D98A7089}"/>
              </a:ext>
            </a:extLst>
          </p:cNvPr>
          <p:cNvSpPr txBox="1"/>
          <p:nvPr/>
        </p:nvSpPr>
        <p:spPr>
          <a:xfrm>
            <a:off x="4964691" y="6607634"/>
            <a:ext cx="5815161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</a:pPr>
            <a:r>
              <a:rPr lang="pt-BR" dirty="0">
                <a:solidFill>
                  <a:srgbClr val="CFCBBF"/>
                </a:solidFill>
                <a:latin typeface="Raleway" pitchFamily="34" charset="0"/>
              </a:rPr>
              <a:t>Inclusão e Exclusão de novos itens</a:t>
            </a:r>
            <a:endParaRPr lang="pt-BR" sz="1800" dirty="0">
              <a:solidFill>
                <a:srgbClr val="CFCBBF"/>
              </a:solidFill>
              <a:latin typeface="Raleway" pitchFamily="34" charset="0"/>
            </a:endParaRPr>
          </a:p>
          <a:p>
            <a:pPr lvl="0">
              <a:lnSpc>
                <a:spcPts val="3100"/>
              </a:lnSpc>
            </a:pPr>
            <a:r>
              <a:rPr lang="pt-BR" sz="1800" dirty="0">
                <a:solidFill>
                  <a:srgbClr val="CFCBBF"/>
                </a:solidFill>
                <a:latin typeface="Raleway" pitchFamily="34" charset="0"/>
              </a:rPr>
              <a:t>Estrutura de Pastas/Gerenciamento de Arquivos</a:t>
            </a:r>
          </a:p>
        </p:txBody>
      </p:sp>
      <p:sp>
        <p:nvSpPr>
          <p:cNvPr id="17" name="Text 2"/>
          <p:cNvSpPr/>
          <p:nvPr/>
        </p:nvSpPr>
        <p:spPr>
          <a:xfrm>
            <a:off x="864037" y="4114374"/>
            <a:ext cx="326934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</a:rPr>
              <a:t>O sistema deve funcionar de acordo com os requisitos definidos, realizando as tarefas </a:t>
            </a:r>
            <a:r>
              <a:rPr lang="en-US" dirty="0" err="1">
                <a:solidFill>
                  <a:srgbClr val="CFCBBF"/>
                </a:solidFill>
                <a:latin typeface="Raleway" pitchFamily="34" charset="0"/>
              </a:rPr>
              <a:t>propostas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</a:rPr>
              <a:t>.</a:t>
            </a:r>
          </a:p>
        </p:txBody>
      </p:sp>
      <p:sp>
        <p:nvSpPr>
          <p:cNvPr id="18" name="Text 4"/>
          <p:cNvSpPr/>
          <p:nvPr/>
        </p:nvSpPr>
        <p:spPr>
          <a:xfrm>
            <a:off x="5372696" y="4160224"/>
            <a:ext cx="284533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100"/>
              </a:lnSpc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</a:rPr>
              <a:t>O site ou sistema deve ter uma interface amigável, intuitiva e fácil de navegar, com um design </a:t>
            </a:r>
            <a:r>
              <a:rPr lang="en-US" dirty="0" err="1">
                <a:solidFill>
                  <a:srgbClr val="CFCBBF"/>
                </a:solidFill>
                <a:latin typeface="Raleway" pitchFamily="34" charset="0"/>
              </a:rPr>
              <a:t>atraente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</a:rPr>
              <a:t>.</a:t>
            </a:r>
          </a:p>
        </p:txBody>
      </p:sp>
      <p:sp>
        <p:nvSpPr>
          <p:cNvPr id="19" name="Text 6"/>
          <p:cNvSpPr/>
          <p:nvPr/>
        </p:nvSpPr>
        <p:spPr>
          <a:xfrm>
            <a:off x="9774197" y="4183106"/>
            <a:ext cx="389550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</a:rPr>
              <a:t>O código deve ser bem organizado, </a:t>
            </a:r>
            <a:r>
              <a:rPr lang="en-US" dirty="0" err="1">
                <a:solidFill>
                  <a:srgbClr val="CFCBBF"/>
                </a:solidFill>
                <a:latin typeface="Raleway" pitchFamily="34" charset="0"/>
              </a:rPr>
              <a:t>comentado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</a:rPr>
              <a:t> e </a:t>
            </a:r>
            <a:r>
              <a:rPr lang="en-US" dirty="0" err="1">
                <a:solidFill>
                  <a:srgbClr val="CFCBBF"/>
                </a:solidFill>
                <a:latin typeface="Raleway" pitchFamily="34" charset="0"/>
              </a:rPr>
              <a:t>legível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Raleway" pitchFamily="34" charset="0"/>
              </a:rPr>
              <a:t>seguindo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</a:rPr>
              <a:t> boas práticas de desenvolvimento web.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698" y="618053"/>
            <a:ext cx="4773811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Trabalho em Equipe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98" y="1501140"/>
            <a:ext cx="954762" cy="15275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95805" y="1691997"/>
            <a:ext cx="2386846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Comunicação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395805" y="2104906"/>
            <a:ext cx="6566297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Comunicação clara e eficiente entre os membros do grupo é essencial para o sucesso do projeto.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98" y="3028712"/>
            <a:ext cx="954762" cy="15275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95805" y="3219569"/>
            <a:ext cx="2386846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Divisão de Tarefas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395805" y="3632478"/>
            <a:ext cx="6566297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Dividam as tarefas entre os membros do grupo, considerando as habilidades de cada um.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698" y="4556284"/>
            <a:ext cx="954762" cy="15275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95805" y="4747141"/>
            <a:ext cx="2386846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Reuniões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395805" y="5160050"/>
            <a:ext cx="6566297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Realizem reuniões regulares para discutir o progresso do projeto, solucionar problemas e manter todos na mesma página.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698" y="6083856"/>
            <a:ext cx="954762" cy="15275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95805" y="6274713"/>
            <a:ext cx="2386846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Auxílio Mútuo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395805" y="6687622"/>
            <a:ext cx="6566297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Ajudem-se uns aos outros, compartilhando conhecimento e solucionando problemas em conjunto.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2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745BF8F4-4F9F-0AA1-4A4A-D9E0889C00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5239"/>
            <a:ext cx="14630401" cy="82374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5622"/>
            <a:ext cx="650128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Calendário do Projeto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257431"/>
            <a:ext cx="7415927" cy="2856547"/>
          </a:xfrm>
          <a:prstGeom prst="roundRect">
            <a:avLst>
              <a:gd name="adj" fmla="val 129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365677" y="3272671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12493" y="342840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de Início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0590835" y="3428405"/>
            <a:ext cx="29134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12/05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6365677" y="3979188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6612493" y="413492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de Entrega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0590835" y="4134922"/>
            <a:ext cx="29134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06/06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65677" y="4685705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612493" y="484143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Semana de Apresentações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590835" y="4841438"/>
            <a:ext cx="29134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09 a 13/06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65677" y="5392222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6612493" y="554795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Semana de Correção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590835" y="5547955"/>
            <a:ext cx="29134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partir de 16/06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747" y="537567"/>
            <a:ext cx="7779306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Boas Práticas de Desenvolvimento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8747" y="2267783"/>
            <a:ext cx="438626" cy="43862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323648" y="2340888"/>
            <a:ext cx="12870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02279" y="2267783"/>
            <a:ext cx="27466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Organização do Código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802278" y="2689265"/>
            <a:ext cx="744615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Utilizem uma estrutura de pastas e arquivos organizada para facilitar a navegação e o gerenciamento do código.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6168747" y="3727371"/>
            <a:ext cx="438626" cy="43862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6300549" y="3800475"/>
            <a:ext cx="17490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802279" y="3727371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Comentários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802279" y="4148852"/>
            <a:ext cx="7446156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Incluam comentários no código para explicar o funcionamento de cada parte e facilitar a compreensão para outros desenvolvedores.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6168747" y="5186958"/>
            <a:ext cx="438626" cy="43862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306145" y="5260062"/>
            <a:ext cx="16383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802279" y="5186958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802279" y="5608439"/>
            <a:ext cx="7446156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Realizem testes regularmente para garantir que o sistema funcione como esperado e identificar possíveis erros.</a:t>
            </a: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6168747" y="6646545"/>
            <a:ext cx="438626" cy="43862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293882" y="6719649"/>
            <a:ext cx="18835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802279" y="6646545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Documentação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6802279" y="7068026"/>
            <a:ext cx="7446156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Documentem o projeto com informações sobre o funcionamento, as funcionalidades e os requisitos do sistema.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2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83092"/>
            <a:ext cx="796718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Orientações para o Projeto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4924901"/>
            <a:ext cx="4136231" cy="260770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110853" y="51717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Autonomia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5705594"/>
            <a:ext cx="36425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Trabalhem em equipe, dividindo as tarefas e utilizando seus conhecimentos para criar um sistema de alta qualidade.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4924901"/>
            <a:ext cx="4136231" cy="260770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493901" y="51717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Comunicação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493901" y="5705594"/>
            <a:ext cx="36425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comunicação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entre o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grupo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é fundamental,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porém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os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professores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é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restrita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ao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gerente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projetos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4924901"/>
            <a:ext cx="4136231" cy="260770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876949" y="51717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Recursos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76949" y="5705594"/>
            <a:ext cx="388941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Utilizem os recursos </a:t>
            </a:r>
            <a:r>
              <a:rPr lang="en-US" sz="19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disponíveis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para complementar seus estudos.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723</Words>
  <Application>Microsoft Office PowerPoint</Application>
  <PresentationFormat>Personalizar</PresentationFormat>
  <Paragraphs>124</Paragraphs>
  <Slides>11</Slides>
  <Notes>11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Raleway Bold</vt:lpstr>
      <vt:lpstr>Prata</vt:lpstr>
      <vt:lpstr>Arial</vt:lpstr>
      <vt:lpstr>Raleway</vt:lpstr>
      <vt:lpstr>Merriweather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GLEYDSON ZECA MONTEIRO</cp:lastModifiedBy>
  <cp:revision>11</cp:revision>
  <dcterms:created xsi:type="dcterms:W3CDTF">2024-10-08T19:23:44Z</dcterms:created>
  <dcterms:modified xsi:type="dcterms:W3CDTF">2025-04-25T18:44:47Z</dcterms:modified>
</cp:coreProperties>
</file>